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70" r:id="rId12"/>
    <p:sldId id="271" r:id="rId13"/>
    <p:sldId id="272" r:id="rId14"/>
    <p:sldId id="273" r:id="rId15"/>
    <p:sldId id="274" r:id="rId16"/>
    <p:sldId id="275" r:id="rId17"/>
    <p:sldId id="276" r:id="rId18"/>
    <p:sldId id="305" r:id="rId19"/>
    <p:sldId id="277" r:id="rId20"/>
    <p:sldId id="304" r:id="rId21"/>
    <p:sldId id="278" r:id="rId22"/>
    <p:sldId id="303" r:id="rId23"/>
    <p:sldId id="283" r:id="rId24"/>
    <p:sldId id="284" r:id="rId25"/>
    <p:sldId id="285" r:id="rId26"/>
    <p:sldId id="286" r:id="rId27"/>
    <p:sldId id="287" r:id="rId28"/>
    <p:sldId id="288" r:id="rId29"/>
    <p:sldId id="289" r:id="rId30"/>
    <p:sldId id="291" r:id="rId31"/>
    <p:sldId id="292" r:id="rId32"/>
    <p:sldId id="294" r:id="rId33"/>
    <p:sldId id="295" r:id="rId34"/>
    <p:sldId id="299" r:id="rId35"/>
    <p:sldId id="300" r:id="rId36"/>
    <p:sldId id="301" r:id="rId37"/>
    <p:sldId id="302" r:id="rId38"/>
    <p:sldId id="308" r:id="rId3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ABB39E49-BF82-4A85-A062-E665F015D494}" type="datetimeFigureOut">
              <a:rPr lang="tr-TR" smtClean="0"/>
              <a:pPr/>
              <a:t>24.11.2020</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BE7B903A-91A0-4EB0-871C-EBFC3337A454}"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ABB39E49-BF82-4A85-A062-E665F015D494}" type="datetimeFigureOut">
              <a:rPr lang="tr-TR" smtClean="0"/>
              <a:pPr/>
              <a:t>24.11.2020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E7B903A-91A0-4EB0-871C-EBFC3337A454}"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ABB39E49-BF82-4A85-A062-E665F015D494}" type="datetimeFigureOut">
              <a:rPr lang="tr-TR" smtClean="0"/>
              <a:pPr/>
              <a:t>24.11.2020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E7B903A-91A0-4EB0-871C-EBFC3337A454}"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ABB39E49-BF82-4A85-A062-E665F015D494}" type="datetimeFigureOut">
              <a:rPr lang="tr-TR" smtClean="0"/>
              <a:pPr/>
              <a:t>24.11.2020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E7B903A-91A0-4EB0-871C-EBFC3337A454}"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ABB39E49-BF82-4A85-A062-E665F015D494}" type="datetimeFigureOut">
              <a:rPr lang="tr-TR" smtClean="0"/>
              <a:pPr/>
              <a:t>24.11.2020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E7B903A-91A0-4EB0-871C-EBFC3337A454}"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ABB39E49-BF82-4A85-A062-E665F015D494}" type="datetimeFigureOut">
              <a:rPr lang="tr-TR" smtClean="0"/>
              <a:pPr/>
              <a:t>24.11.2020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E7B903A-91A0-4EB0-871C-EBFC3337A454}"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BB39E49-BF82-4A85-A062-E665F015D494}" type="datetimeFigureOut">
              <a:rPr lang="tr-TR" smtClean="0"/>
              <a:pPr/>
              <a:t>24.11.2020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E7B903A-91A0-4EB0-871C-EBFC3337A454}"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ABB39E49-BF82-4A85-A062-E665F015D494}" type="datetimeFigureOut">
              <a:rPr lang="tr-TR" smtClean="0"/>
              <a:pPr/>
              <a:t>24.11.2020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E7B903A-91A0-4EB0-871C-EBFC3337A454}"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ABB39E49-BF82-4A85-A062-E665F015D494}" type="datetimeFigureOut">
              <a:rPr lang="tr-TR" smtClean="0"/>
              <a:pPr/>
              <a:t>24.11.2020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BE7B903A-91A0-4EB0-871C-EBFC3337A454}"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ABB39E49-BF82-4A85-A062-E665F015D494}" type="datetimeFigureOut">
              <a:rPr lang="tr-TR" smtClean="0"/>
              <a:pPr/>
              <a:t>24.11.2020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E7B903A-91A0-4EB0-871C-EBFC3337A454}"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ABB39E49-BF82-4A85-A062-E665F015D494}" type="datetimeFigureOut">
              <a:rPr lang="tr-TR" smtClean="0"/>
              <a:pPr/>
              <a:t>24.11.2020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E7B903A-91A0-4EB0-871C-EBFC3337A454}"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BB39E49-BF82-4A85-A062-E665F015D494}" type="datetimeFigureOut">
              <a:rPr lang="tr-TR" smtClean="0"/>
              <a:pPr/>
              <a:t>24.11.2020</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E7B903A-91A0-4EB0-871C-EBFC3337A454}"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ETKİLİ İLETİŞİM BECERİLERİ</a:t>
            </a:r>
            <a:endParaRPr lang="tr-TR" dirty="0"/>
          </a:p>
        </p:txBody>
      </p:sp>
      <p:sp>
        <p:nvSpPr>
          <p:cNvPr id="3" name="2 Alt Başlık"/>
          <p:cNvSpPr>
            <a:spLocks noGrp="1"/>
          </p:cNvSpPr>
          <p:nvPr>
            <p:ph type="subTitle" idx="1"/>
          </p:nvPr>
        </p:nvSpPr>
        <p:spPr/>
        <p:txBody>
          <a:bodyPr/>
          <a:lstStyle/>
          <a:p>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DİLİ ANLAŞILIR KILMAK</a:t>
            </a:r>
            <a:br>
              <a:rPr lang="tr-TR" dirty="0" smtClean="0"/>
            </a:br>
            <a:endParaRPr lang="tr-TR" dirty="0"/>
          </a:p>
        </p:txBody>
      </p:sp>
      <p:sp>
        <p:nvSpPr>
          <p:cNvPr id="3" name="2 İçerik Yer Tutucusu"/>
          <p:cNvSpPr>
            <a:spLocks noGrp="1"/>
          </p:cNvSpPr>
          <p:nvPr>
            <p:ph idx="1"/>
          </p:nvPr>
        </p:nvSpPr>
        <p:spPr/>
        <p:txBody>
          <a:bodyPr/>
          <a:lstStyle/>
          <a:p>
            <a:pPr>
              <a:buNone/>
            </a:pPr>
            <a:r>
              <a:rPr lang="tr-TR" dirty="0" smtClean="0"/>
              <a:t>Hiçbir insan dünyayı aynı şekilde görmez. Her insanın olaylara bir bakış açısı vardır.</a:t>
            </a: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Kim ve ne olursanız olun deneyimlerinize uygun bir yaşam modeli seçersiniz.</a:t>
            </a: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    Seçtiğiniz yaşam modeli olaylara anlam yüklemenizi sağlar. Size neyin önemli olduğunu, neyin dikkate alınması gerektiğini ya da neyin göz ardı edilmesi gerektiğini, insanların yaptıklarının nedenlerini, sizin için hangi seçeneklerin en iyi olduğunu söyler. </a:t>
            </a:r>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   Örn:  d notunu almak için çok çalışmak zorunda olan kişi zekaya çok önem verebilir ve diğer insanları daha zeki ve güvenli bulabilir.</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   Hayatı doğrudan </a:t>
            </a:r>
            <a:r>
              <a:rPr lang="tr-TR" dirty="0" err="1" smtClean="0"/>
              <a:t>deneyimleyemezsiniz</a:t>
            </a:r>
            <a:r>
              <a:rPr lang="tr-TR" dirty="0" smtClean="0"/>
              <a:t>. Hayata ilişkin gördükleriniz, duyduklarınız ve deneyimleriniz, düşünce ya da yoruma dönüşür.</a:t>
            </a: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Hayata ilişkin “ düşünceleriniz” sizin gerçekliğiniz olur.</a:t>
            </a:r>
          </a:p>
          <a:p>
            <a:pPr>
              <a:buNone/>
            </a:pPr>
            <a:r>
              <a:rPr lang="tr-TR" dirty="0" smtClean="0"/>
              <a:t>Yaşamda hissettiğiniz kısıtlıklar ve sınırlılıklar yaşamın kendisi değil, kendinize biçtiğiniz yaşam modelinizdir.</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Yapabileceğiniz en iyi seçimleri yaparken size rehberlik etmesi için yaşam modelinizi kullanırsınız.</a:t>
            </a: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   Kendinize biçtiğiniz model kısaca yaşam modeliniz gerçekleri çarpıtan sınırlayıcı bir modelse, sınırlı bir yaşama yol açar. Örn: benim aptal olduğumu düşünüyorlar, çok yavaş </a:t>
            </a:r>
            <a:r>
              <a:rPr lang="tr-TR" dirty="0"/>
              <a:t>ç</a:t>
            </a:r>
            <a:r>
              <a:rPr lang="tr-TR" dirty="0" smtClean="0"/>
              <a:t>alıştığımı biliyorlar, benim fazlasıyla sessiz olduğumu düşünüyorlar.</a:t>
            </a:r>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    Yaşam modeliniz ayrıca ne kadar dinlediğinizi ve iletişim kurduğunuzu da belirler. </a:t>
            </a:r>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    Sözcükler her zaman için aynı anlamlarda kullanılmazlar. Birisi çok bitkinim der, diğeri ise bitkinliği biliyorum çok çalışmaktan kaynaklanan yorgunluktur der. Aslında konuşmacı bitkinliği kafam karışık ve bu bende güçsüzlük duygusu uyandırıyor anlamında kullanmaktadır.</a:t>
            </a: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   R. </a:t>
            </a:r>
            <a:r>
              <a:rPr lang="tr-TR" dirty="0" err="1" smtClean="0"/>
              <a:t>Bendler</a:t>
            </a:r>
            <a:r>
              <a:rPr lang="tr-TR" dirty="0" smtClean="0"/>
              <a:t> ve S. </a:t>
            </a:r>
            <a:r>
              <a:rPr lang="tr-TR" dirty="0" err="1" smtClean="0"/>
              <a:t>Grinder</a:t>
            </a:r>
            <a:r>
              <a:rPr lang="tr-TR" dirty="0" smtClean="0"/>
              <a:t> insanların yaşam modellerini ifade edebilmesi amacıyla dile açıklık kazandırmaya yönelik bir yöntem geliştirmişlerdir.</a:t>
            </a:r>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Onlar aşağıdaki üç şeyden birini yapan belli evrensel dil örüntülerini tanımlamışlardır.</a:t>
            </a:r>
          </a:p>
          <a:p>
            <a:pPr marL="514350" indent="-514350">
              <a:buFont typeface="+mj-lt"/>
              <a:buAutoNum type="arabicPeriod"/>
            </a:pPr>
            <a:r>
              <a:rPr lang="tr-TR" dirty="0" smtClean="0"/>
              <a:t>İnsanların sizin modelinizi anlamalarını engellemek.</a:t>
            </a:r>
          </a:p>
          <a:p>
            <a:pPr marL="514350" indent="-514350">
              <a:buFont typeface="+mj-lt"/>
              <a:buAutoNum type="arabicPeriod"/>
            </a:pPr>
            <a:r>
              <a:rPr lang="tr-TR" dirty="0" smtClean="0"/>
              <a:t>Yaşam modelinizi sınırlı tutmak.</a:t>
            </a:r>
          </a:p>
          <a:p>
            <a:pPr marL="514350" indent="-514350">
              <a:buFont typeface="+mj-lt"/>
              <a:buAutoNum type="arabicPeriod"/>
            </a:pPr>
            <a:r>
              <a:rPr lang="tr-TR" dirty="0" smtClean="0"/>
              <a:t>Yaşam modelinizi çarpıtmak.</a:t>
            </a: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BİR YAŞAM MODELİNİ ANLAMAK</a:t>
            </a:r>
            <a:endParaRPr lang="tr-TR" dirty="0"/>
          </a:p>
        </p:txBody>
      </p:sp>
      <p:sp>
        <p:nvSpPr>
          <p:cNvPr id="3" name="2 İçerik Yer Tutucusu"/>
          <p:cNvSpPr>
            <a:spLocks noGrp="1"/>
          </p:cNvSpPr>
          <p:nvPr>
            <p:ph idx="1"/>
          </p:nvPr>
        </p:nvSpPr>
        <p:spPr/>
        <p:txBody>
          <a:bodyPr/>
          <a:lstStyle/>
          <a:p>
            <a:pPr>
              <a:buNone/>
            </a:pPr>
            <a:r>
              <a:rPr lang="tr-TR" dirty="0" smtClean="0"/>
              <a:t>İnsanlar çoğu kez kendi yaşadıklarını diğer insanları tam olarak anlamalarını zorlaştıracak şekilde konuşurlar. Gerçekte farklı insanların farklı yaşantıları olur ve sözcükler çok nadir olarak aynı anlamları taşırlar.</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Dört önemli dil örüntüsü, insanların birbirlerini anlamalarını engeller.</a:t>
            </a:r>
          </a:p>
          <a:p>
            <a:pPr marL="514350" indent="-514350">
              <a:buFont typeface="+mj-lt"/>
              <a:buAutoNum type="arabicPeriod"/>
            </a:pPr>
            <a:r>
              <a:rPr lang="tr-TR" dirty="0" smtClean="0"/>
              <a:t>Söylenmeyenler</a:t>
            </a:r>
          </a:p>
          <a:p>
            <a:pPr marL="514350" indent="-514350">
              <a:buFont typeface="+mj-lt"/>
              <a:buAutoNum type="arabicPeriod"/>
            </a:pPr>
            <a:r>
              <a:rPr lang="tr-TR" dirty="0" smtClean="0"/>
              <a:t>Belirsiz zamirler</a:t>
            </a:r>
          </a:p>
          <a:p>
            <a:pPr marL="514350" indent="-514350">
              <a:buFont typeface="+mj-lt"/>
              <a:buAutoNum type="arabicPeriod"/>
            </a:pPr>
            <a:r>
              <a:rPr lang="tr-TR" dirty="0" smtClean="0"/>
              <a:t>Belirsiz fiiller</a:t>
            </a:r>
          </a:p>
          <a:p>
            <a:pPr marL="514350" indent="-514350">
              <a:buFont typeface="+mj-lt"/>
              <a:buAutoNum type="arabicPeriod"/>
            </a:pPr>
            <a:r>
              <a:rPr lang="tr-TR" dirty="0"/>
              <a:t>S</a:t>
            </a:r>
            <a:r>
              <a:rPr lang="tr-TR" dirty="0" smtClean="0"/>
              <a:t>oyutlaştırmalar </a:t>
            </a: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SÖYLENMEYENLER</a:t>
            </a:r>
            <a:endParaRPr lang="tr-TR" dirty="0"/>
          </a:p>
        </p:txBody>
      </p:sp>
      <p:sp>
        <p:nvSpPr>
          <p:cNvPr id="3" name="2 İçerik Yer Tutucusu"/>
          <p:cNvSpPr>
            <a:spLocks noGrp="1"/>
          </p:cNvSpPr>
          <p:nvPr>
            <p:ph idx="1"/>
          </p:nvPr>
        </p:nvSpPr>
        <p:spPr/>
        <p:txBody>
          <a:bodyPr/>
          <a:lstStyle/>
          <a:p>
            <a:pPr>
              <a:buNone/>
            </a:pPr>
            <a:r>
              <a:rPr lang="tr-TR" dirty="0" smtClean="0"/>
              <a:t>   Konuşmanın tam olarak ne demek istediğini bilmezsiniz, ancak kendi varsayımlarınızla boşlukları doldurursunuz. Böyle durumlarda eksik olan ya da söylenmeyenlerle sorular sorarak başa çıkabilirsiniz.</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Örn: “ben mutluyum” ona “hangi konuda?” ya da “kiminle” diye sorabilirsiniz.</a:t>
            </a:r>
          </a:p>
          <a:p>
            <a:pPr>
              <a:buNone/>
            </a:pPr>
            <a:r>
              <a:rPr lang="tr-TR" dirty="0" smtClean="0"/>
              <a:t>ÖRNEKLER:</a:t>
            </a:r>
          </a:p>
          <a:p>
            <a:pPr>
              <a:buNone/>
            </a:pPr>
            <a:r>
              <a:rPr lang="tr-TR" dirty="0" smtClean="0"/>
              <a:t>İFADE			SORULAR</a:t>
            </a:r>
          </a:p>
          <a:p>
            <a:pPr>
              <a:buNone/>
            </a:pPr>
            <a:r>
              <a:rPr lang="tr-TR" dirty="0" smtClean="0"/>
              <a:t>Kafam karışık		hangi konuda? Kimle ilgili?</a:t>
            </a:r>
          </a:p>
          <a:p>
            <a:pPr>
              <a:buNone/>
            </a:pPr>
            <a:r>
              <a:rPr lang="tr-TR" dirty="0" smtClean="0"/>
              <a:t>Hazırım			ne yapmaya hazırsın?</a:t>
            </a:r>
          </a:p>
          <a:p>
            <a:pPr>
              <a:buNone/>
            </a:pPr>
            <a:r>
              <a:rPr lang="tr-TR" dirty="0" smtClean="0"/>
              <a:t>Yardım istiyorum      ne tür bir yardım istiyorsun?</a:t>
            </a:r>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pPr>
              <a:buNone/>
            </a:pPr>
            <a:r>
              <a:rPr lang="tr-TR" sz="9600" dirty="0" smtClean="0"/>
              <a:t>ALIŞTIRMA 1</a:t>
            </a:r>
            <a:endParaRPr lang="tr-TR" sz="9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buNone/>
            </a:pPr>
            <a:r>
              <a:rPr lang="tr-TR" dirty="0" smtClean="0"/>
              <a:t>Belirsiz zamirlerin kullanımı kafa karışıklığına yol açar.</a:t>
            </a:r>
          </a:p>
          <a:p>
            <a:pPr>
              <a:buNone/>
            </a:pPr>
            <a:r>
              <a:rPr lang="tr-TR" dirty="0" smtClean="0"/>
              <a:t>ÖRN:</a:t>
            </a:r>
          </a:p>
          <a:p>
            <a:pPr>
              <a:buNone/>
            </a:pPr>
            <a:r>
              <a:rPr lang="tr-TR" dirty="0" smtClean="0"/>
              <a:t>İFADE			SORULAR</a:t>
            </a:r>
          </a:p>
          <a:p>
            <a:pPr>
              <a:buNone/>
            </a:pPr>
            <a:r>
              <a:rPr lang="tr-TR" dirty="0" smtClean="0"/>
              <a:t>Bu inanılmaz		inanılmaz olan ne?</a:t>
            </a:r>
          </a:p>
          <a:p>
            <a:pPr>
              <a:buNone/>
            </a:pPr>
            <a:r>
              <a:rPr lang="tr-TR" dirty="0" smtClean="0"/>
              <a:t>Bu haksızlık		            haksızlık olan ne?</a:t>
            </a:r>
          </a:p>
          <a:p>
            <a:pPr>
              <a:buNone/>
            </a:pPr>
            <a:r>
              <a:rPr lang="tr-TR" dirty="0" smtClean="0"/>
              <a:t>Yanlış gidiyor		yanlış giden ne?</a:t>
            </a:r>
          </a:p>
          <a:p>
            <a:pPr>
              <a:buNone/>
            </a:pP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pPr>
              <a:buNone/>
            </a:pPr>
            <a:r>
              <a:rPr lang="tr-TR" sz="9600" dirty="0" smtClean="0"/>
              <a:t>ALIŞTIRMA 2 </a:t>
            </a:r>
            <a:endParaRPr lang="tr-TR" sz="9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a:xfrm>
            <a:off x="457200" y="1600200"/>
            <a:ext cx="8229600" cy="4972072"/>
          </a:xfrm>
        </p:spPr>
        <p:txBody>
          <a:bodyPr>
            <a:normAutofit/>
          </a:bodyPr>
          <a:lstStyle/>
          <a:p>
            <a:pPr>
              <a:buNone/>
            </a:pPr>
            <a:r>
              <a:rPr lang="tr-TR" dirty="0" smtClean="0"/>
              <a:t>BELİRSİZ FİİLLER:</a:t>
            </a:r>
          </a:p>
          <a:p>
            <a:pPr>
              <a:buNone/>
            </a:pPr>
            <a:r>
              <a:rPr lang="tr-TR" dirty="0" smtClean="0"/>
              <a:t>Gıdıklanmak, esnemek, göz kırpmak vb fiiller hareket etmek,  ya da görmek gibi fiillerden daha belirlidir.</a:t>
            </a:r>
          </a:p>
          <a:p>
            <a:pPr>
              <a:buNone/>
            </a:pPr>
            <a:r>
              <a:rPr lang="tr-TR" dirty="0" smtClean="0"/>
              <a:t>ÖRN:</a:t>
            </a:r>
          </a:p>
          <a:p>
            <a:pPr>
              <a:buNone/>
            </a:pPr>
            <a:r>
              <a:rPr lang="tr-TR" dirty="0" smtClean="0"/>
              <a:t>İFADELER				SORULAR</a:t>
            </a:r>
          </a:p>
          <a:p>
            <a:pPr>
              <a:buNone/>
            </a:pPr>
            <a:r>
              <a:rPr lang="tr-TR" dirty="0" smtClean="0"/>
              <a:t>Beni deli ediyor 	          Seni ne şekilde deli ediyor?</a:t>
            </a:r>
          </a:p>
          <a:p>
            <a:pPr>
              <a:buNone/>
            </a:pPr>
            <a:r>
              <a:rPr lang="tr-TR" dirty="0" smtClean="0"/>
              <a:t>Ortadan kayboldu            nasıl gitti? Nereye gitti?</a:t>
            </a:r>
          </a:p>
          <a:p>
            <a:pPr>
              <a:buNone/>
            </a:pPr>
            <a:r>
              <a:rPr lang="tr-TR" dirty="0" smtClean="0"/>
              <a:t>Ayşe’yi seviyorum             Ayşe’ de sevdiğin şey tam 					olarak  nedir?</a:t>
            </a:r>
          </a:p>
          <a:p>
            <a:pPr>
              <a:buNone/>
            </a:pPr>
            <a:endParaRPr lang="tr-TR"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sz="9600" dirty="0" smtClean="0"/>
              <a:t>ALIŞTIRMA 3</a:t>
            </a:r>
            <a:r>
              <a:rPr lang="tr-TR" dirty="0" smtClean="0"/>
              <a:t>	</a:t>
            </a:r>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İFADELER				SORULAR</a:t>
            </a:r>
          </a:p>
          <a:p>
            <a:pPr>
              <a:buNone/>
            </a:pPr>
            <a:r>
              <a:rPr lang="tr-TR" dirty="0" smtClean="0"/>
              <a:t>İş sadece sorun yaratıyor.        Tam olarak ne tür       					      sorunlar canını 						       sıkıyor.</a:t>
            </a:r>
          </a:p>
          <a:p>
            <a:pPr>
              <a:buNone/>
            </a:pPr>
            <a:endParaRPr lang="tr-TR" dirty="0" smtClean="0"/>
          </a:p>
          <a:p>
            <a:pPr>
              <a:buNone/>
            </a:pPr>
            <a:r>
              <a:rPr lang="tr-TR" dirty="0" smtClean="0"/>
              <a:t>Heyecan bitti		   eskiden seni</a:t>
            </a:r>
          </a:p>
          <a:p>
            <a:pPr>
              <a:buNone/>
            </a:pPr>
            <a:r>
              <a:rPr lang="tr-TR" dirty="0" smtClean="0"/>
              <a:t>                                                heyecanlandıran ve </a:t>
            </a:r>
          </a:p>
          <a:p>
            <a:pPr>
              <a:buNone/>
            </a:pPr>
            <a:r>
              <a:rPr lang="tr-TR" dirty="0" smtClean="0"/>
              <a:t>                                                şimdi olmayan şey ne?</a:t>
            </a:r>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İFADELER					SORULAR</a:t>
            </a:r>
          </a:p>
          <a:p>
            <a:pPr>
              <a:buNone/>
            </a:pPr>
            <a:r>
              <a:rPr lang="tr-TR" dirty="0" smtClean="0"/>
              <a:t>Hiç çözüm yok		bu sorun hangi 					           yollarla çözmeye çalıştın?</a:t>
            </a:r>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buNone/>
            </a:pPr>
            <a:r>
              <a:rPr lang="tr-TR" sz="9600" dirty="0" smtClean="0"/>
              <a:t>ALIŞTIRMA 4</a:t>
            </a:r>
            <a:endParaRPr lang="tr-TR" sz="9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BİR YAŞAM MODELİNİN SINIRLARINI ZORLAMAK</a:t>
            </a:r>
          </a:p>
          <a:p>
            <a:pPr>
              <a:buNone/>
            </a:pPr>
            <a:r>
              <a:rPr lang="tr-TR" dirty="0" smtClean="0"/>
              <a:t>Yaşantılarınızı yapay olarak sınırlayan üç önemli dil örüntüsü vardır.</a:t>
            </a:r>
          </a:p>
          <a:p>
            <a:pPr marL="514350" indent="-514350">
              <a:buFont typeface="+mj-lt"/>
              <a:buAutoNum type="arabicPeriod"/>
            </a:pPr>
            <a:r>
              <a:rPr lang="tr-TR" dirty="0" smtClean="0"/>
              <a:t>Aşırılık</a:t>
            </a:r>
          </a:p>
          <a:p>
            <a:pPr marL="514350" indent="-514350">
              <a:buFont typeface="+mj-lt"/>
              <a:buAutoNum type="arabicPeriod"/>
            </a:pPr>
            <a:r>
              <a:rPr lang="tr-TR" dirty="0" smtClean="0"/>
              <a:t>Dayatılan sınırlar</a:t>
            </a:r>
          </a:p>
          <a:p>
            <a:pPr marL="514350" indent="-514350">
              <a:buFont typeface="+mj-lt"/>
              <a:buAutoNum type="arabicPeriod"/>
            </a:pPr>
            <a:r>
              <a:rPr lang="tr-TR" dirty="0" smtClean="0"/>
              <a:t>Dayatılan değerler</a:t>
            </a:r>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AŞIRILIKLAR:</a:t>
            </a:r>
          </a:p>
          <a:p>
            <a:pPr>
              <a:buNone/>
            </a:pPr>
            <a:r>
              <a:rPr lang="tr-TR" dirty="0" smtClean="0"/>
              <a:t>   Aşırı genellemelerdir ve tipik örnekleri daima, asla, hiç, herkes, hiç kimse gibi sözcüklerdir. Bir konuşmacının aşırılıklarına onları kendi ses tonunuzla abartılı bir şekilde söyleyerek ve hatta daha aşırı sözler söyleyerek meydan okuyabilirsiniz.</a:t>
            </a: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buNone/>
            </a:pPr>
            <a:r>
              <a:rPr lang="tr-TR" dirty="0" smtClean="0"/>
              <a:t>ÖRN:</a:t>
            </a:r>
          </a:p>
          <a:p>
            <a:pPr>
              <a:buNone/>
            </a:pPr>
            <a:r>
              <a:rPr lang="tr-TR" dirty="0" smtClean="0"/>
              <a:t>İFADELER					SORULAR</a:t>
            </a:r>
          </a:p>
          <a:p>
            <a:pPr>
              <a:buNone/>
            </a:pPr>
            <a:r>
              <a:rPr lang="tr-TR" dirty="0" smtClean="0"/>
              <a:t>Daima acı içindeyim		kesinlikle daima acı 					içinde misin?</a:t>
            </a:r>
          </a:p>
          <a:p>
            <a:pPr>
              <a:buNone/>
            </a:pPr>
            <a:r>
              <a:rPr lang="tr-TR" dirty="0" smtClean="0"/>
              <a:t>Asla kazanamıyorum		kazandığı bir durum 					bile asla olmadı mı?</a:t>
            </a:r>
          </a:p>
          <a:p>
            <a:pPr>
              <a:buNone/>
            </a:pPr>
            <a:r>
              <a:rPr lang="tr-TR" dirty="0" smtClean="0"/>
              <a:t>Kimse beni umursamıyor	           dünyada seni 						umursayan tek bir 					            insan bile mi yok?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buNone/>
            </a:pPr>
            <a:r>
              <a:rPr lang="tr-TR" sz="9600" dirty="0" smtClean="0"/>
              <a:t>ALIŞTIRMA 5</a:t>
            </a:r>
            <a:endParaRPr lang="tr-TR" sz="9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Örn:</a:t>
            </a:r>
          </a:p>
          <a:p>
            <a:pPr>
              <a:buNone/>
            </a:pPr>
            <a:r>
              <a:rPr lang="tr-TR" dirty="0" smtClean="0"/>
              <a:t>İFADELER					SORULAR</a:t>
            </a:r>
          </a:p>
          <a:p>
            <a:pPr marL="514350" indent="-514350">
              <a:buAutoNum type="arabicParenR"/>
            </a:pPr>
            <a:r>
              <a:rPr lang="tr-TR" dirty="0" smtClean="0"/>
              <a:t>Gitmeyi istedim 			gitmene engel ama yapamadım			olan şey nedir?</a:t>
            </a:r>
          </a:p>
          <a:p>
            <a:pPr marL="514350" indent="-514350">
              <a:buAutoNum type="arabicParenR"/>
            </a:pPr>
            <a:r>
              <a:rPr lang="tr-TR" dirty="0" smtClean="0"/>
              <a:t>Bir şeyler söylemelisin		           sana böyle 						           şeyler 							           söylesem ne 						           olur?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İFADELER						SORULAR</a:t>
            </a:r>
          </a:p>
          <a:p>
            <a:pPr>
              <a:buNone/>
            </a:pPr>
            <a:r>
              <a:rPr lang="tr-TR" dirty="0" smtClean="0"/>
              <a:t>Yemek pişiremem			yemek 							pişirmeyle ilgili 						sana bu kadar </a:t>
            </a:r>
          </a:p>
          <a:p>
            <a:pPr>
              <a:buNone/>
            </a:pPr>
            <a:r>
              <a:rPr lang="tr-TR" dirty="0"/>
              <a:t>	</a:t>
            </a:r>
            <a:r>
              <a:rPr lang="tr-TR" dirty="0" smtClean="0"/>
              <a:t>					zor gelen nedir?</a:t>
            </a:r>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buNone/>
            </a:pPr>
            <a:r>
              <a:rPr lang="tr-TR" dirty="0" smtClean="0"/>
              <a:t>   DAYATILAN DEĞERLER:</a:t>
            </a:r>
          </a:p>
          <a:p>
            <a:pPr>
              <a:buNone/>
            </a:pPr>
            <a:r>
              <a:rPr lang="tr-TR" dirty="0" smtClean="0"/>
              <a:t>   İnsanlar hayat hakkında bir genelleme yaptıklarında kendi kişisel modellerine dayalı bir yargıda bulunurlar. Aslında onlar kendileri için uygun buldukları değerleri alıp diğer değerleri insanlara uygularlar. Evrensel etiketleri (aptal, paragöz, ahlaksız, korkak, çirkin) kullanan insanları duyduğunuzda, dayatılan değerlerle karşı karşıya olduğunuzu söyleyebilirsiniz.</a:t>
            </a:r>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pPr>
              <a:buNone/>
            </a:pPr>
            <a:r>
              <a:rPr lang="tr-TR" dirty="0" smtClean="0"/>
              <a:t>İFADELER						SORULAR</a:t>
            </a:r>
          </a:p>
          <a:p>
            <a:pPr>
              <a:buNone/>
            </a:pPr>
            <a:r>
              <a:rPr lang="tr-TR" dirty="0" smtClean="0"/>
              <a:t>1)Bunlar bir sürü		    bunlar kime göre değersiz </a:t>
            </a:r>
            <a:r>
              <a:rPr lang="tr-TR" dirty="0" err="1" smtClean="0"/>
              <a:t>ıvırzıvır</a:t>
            </a:r>
            <a:r>
              <a:rPr lang="tr-TR" dirty="0" smtClean="0"/>
              <a:t> değersiz? </a:t>
            </a:r>
          </a:p>
          <a:p>
            <a:pPr>
              <a:buNone/>
            </a:pPr>
            <a:endParaRPr lang="tr-TR" dirty="0" smtClean="0"/>
          </a:p>
          <a:p>
            <a:pPr>
              <a:buNone/>
            </a:pPr>
            <a:r>
              <a:rPr lang="tr-TR" dirty="0" smtClean="0"/>
              <a:t>2) Komünizm kötüdür.      	           Komünizm kime 						göre kötüdür?</a:t>
            </a:r>
          </a:p>
          <a:p>
            <a:pPr>
              <a:buNone/>
            </a:pPr>
            <a:r>
              <a:rPr lang="tr-TR" dirty="0" smtClean="0"/>
              <a:t>3) Dışarıda yürümek 	           Dışarıda yürümek </a:t>
            </a:r>
          </a:p>
          <a:p>
            <a:pPr>
              <a:buNone/>
            </a:pPr>
            <a:r>
              <a:rPr lang="tr-TR" dirty="0" smtClean="0"/>
              <a:t>    yanlış bir şeydir. 		            kime göre yanlıştır.</a:t>
            </a:r>
          </a:p>
          <a:p>
            <a:pPr>
              <a:buNone/>
            </a:pPr>
            <a:r>
              <a:rPr lang="tr-TR" dirty="0" smtClean="0"/>
              <a:t>						</a:t>
            </a:r>
          </a:p>
          <a:p>
            <a:pPr>
              <a:buNone/>
            </a:pPr>
            <a:r>
              <a:rPr lang="tr-TR" dirty="0" smtClean="0"/>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  NEDEN SONUÇ HATALARI:</a:t>
            </a:r>
          </a:p>
          <a:p>
            <a:pPr>
              <a:buNone/>
            </a:pPr>
            <a:r>
              <a:rPr lang="tr-TR" dirty="0" smtClean="0"/>
              <a:t>   Bir insanın diğerlerinin duyguları ya da içsel durumları yaşamasına neden olabileceği ve diğerlerinin de buna nasıl tepki vereceğine ilişkin bir seçeneğin olmadığına yönelik inanıştan kaynaklanır.</a:t>
            </a:r>
          </a:p>
          <a:p>
            <a:pPr>
              <a:buNone/>
            </a:pPr>
            <a:r>
              <a:rPr lang="tr-TR" dirty="0" smtClean="0"/>
              <a:t> </a:t>
            </a:r>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ÖRN:</a:t>
            </a:r>
          </a:p>
          <a:p>
            <a:pPr>
              <a:buNone/>
            </a:pPr>
            <a:r>
              <a:rPr lang="tr-TR" dirty="0" smtClean="0"/>
              <a:t>   Anneniz “gidiyor olduğundan endişeliyim” dediğinde “gidiyor olmam seni nasıl endişelendiriyor?” diye sorarak onu sağlayabilirsiniz. Asıl amaç kendi duygularından annenizi sorumlu olduğudur. Olaylara verdiği tepkiyi nasıl yaratmıştır. Bu ona kibarca hatırlatılmalıdır.</a:t>
            </a:r>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buNone/>
            </a:pPr>
            <a:r>
              <a:rPr lang="tr-TR" dirty="0" smtClean="0"/>
              <a:t>İFADELER					SORULAR</a:t>
            </a:r>
          </a:p>
          <a:p>
            <a:pPr>
              <a:buNone/>
            </a:pPr>
            <a:r>
              <a:rPr lang="tr-TR" dirty="0" smtClean="0"/>
              <a:t>Beni üzüyorsun			seni nasıl üzüyorum? 					Seni üzecek ne 						yapıyorum?</a:t>
            </a:r>
          </a:p>
          <a:p>
            <a:pPr>
              <a:buNone/>
            </a:pPr>
            <a:r>
              <a:rPr lang="tr-TR" dirty="0" smtClean="0"/>
              <a:t>Senin çocuğun </a:t>
            </a:r>
          </a:p>
          <a:p>
            <a:pPr>
              <a:buNone/>
            </a:pPr>
            <a:r>
              <a:rPr lang="tr-TR" dirty="0" smtClean="0"/>
              <a:t>başımı ağrıyor. 			Başını mı ağrıtıyor? </a:t>
            </a:r>
          </a:p>
          <a:p>
            <a:pPr>
              <a:buNone/>
            </a:pPr>
            <a:r>
              <a:rPr lang="tr-TR" dirty="0" smtClean="0"/>
              <a:t>						Çocuğum senin kafanı </a:t>
            </a:r>
          </a:p>
          <a:p>
            <a:pPr>
              <a:buNone/>
            </a:pPr>
            <a:r>
              <a:rPr lang="tr-TR" dirty="0" smtClean="0"/>
              <a:t>						gerçekten acıttı mı?</a:t>
            </a:r>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İFADELER					SORULAR</a:t>
            </a:r>
          </a:p>
          <a:p>
            <a:pPr>
              <a:buNone/>
            </a:pPr>
            <a:r>
              <a:rPr lang="tr-TR" dirty="0" smtClean="0"/>
              <a:t>İş beni sıktı				işle ilgili sıkıcı 						bulduğun şey 						ne?</a:t>
            </a:r>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İFADELER					SORULAR</a:t>
            </a:r>
          </a:p>
          <a:p>
            <a:pPr>
              <a:buNone/>
            </a:pPr>
            <a:r>
              <a:rPr lang="tr-TR" dirty="0" smtClean="0"/>
              <a:t>Lütfen bana sinir olma		sana sinir 							olduğum 						            izlenimi veren şey ne ?</a:t>
            </a:r>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289</TotalTime>
  <Words>638</Words>
  <Application>Microsoft Office PowerPoint</Application>
  <PresentationFormat>Ekran Gösterisi (4:3)</PresentationFormat>
  <Paragraphs>103</Paragraphs>
  <Slides>38</Slides>
  <Notes>0</Notes>
  <HiddenSlides>0</HiddenSlides>
  <MMClips>0</MMClips>
  <ScaleCrop>false</ScaleCrop>
  <HeadingPairs>
    <vt:vector size="4" baseType="variant">
      <vt:variant>
        <vt:lpstr>Tema</vt:lpstr>
      </vt:variant>
      <vt:variant>
        <vt:i4>1</vt:i4>
      </vt:variant>
      <vt:variant>
        <vt:lpstr>Slayt Başlıkları</vt:lpstr>
      </vt:variant>
      <vt:variant>
        <vt:i4>38</vt:i4>
      </vt:variant>
    </vt:vector>
  </HeadingPairs>
  <TitlesOfParts>
    <vt:vector size="39" baseType="lpstr">
      <vt:lpstr>Akış</vt:lpstr>
      <vt:lpstr>ETKİLİ İLETİŞİM BECERİLERİ</vt:lpstr>
      <vt:lpstr>DİLİ ANLAŞILIR KILMAK </vt:lpstr>
      <vt:lpstr>Slayt 3</vt:lpstr>
      <vt:lpstr>Slayt 4</vt:lpstr>
      <vt:lpstr>Slayt 5</vt:lpstr>
      <vt:lpstr>Slayt 6</vt:lpstr>
      <vt:lpstr>Slayt 7</vt:lpstr>
      <vt:lpstr>Slayt 8</vt:lpstr>
      <vt:lpstr>Slayt 9</vt:lpstr>
      <vt:lpstr>Slayt 10</vt:lpstr>
      <vt:lpstr>Slayt 11</vt:lpstr>
      <vt:lpstr>Slayt 12</vt:lpstr>
      <vt:lpstr>Slayt 13</vt:lpstr>
      <vt:lpstr>BİR YAŞAM MODELİNİ ANLAMAK</vt:lpstr>
      <vt:lpstr>Slayt 15</vt:lpstr>
      <vt:lpstr>SÖYLENMEYENLER</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ETKİLİ İLETİŞİM BECERİLERİ</dc:title>
  <dc:creator>Cemal Ersin Kaya</dc:creator>
  <cp:lastModifiedBy>user</cp:lastModifiedBy>
  <cp:revision>36</cp:revision>
  <dcterms:created xsi:type="dcterms:W3CDTF">2010-05-19T09:37:15Z</dcterms:created>
  <dcterms:modified xsi:type="dcterms:W3CDTF">2020-11-24T19:00:52Z</dcterms:modified>
</cp:coreProperties>
</file>